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7" r:id="rId11"/>
    <p:sldId id="268" r:id="rId12"/>
    <p:sldId id="266" r:id="rId13"/>
    <p:sldId id="269" r:id="rId14"/>
    <p:sldId id="265" r:id="rId15"/>
    <p:sldId id="27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80" r:id="rId25"/>
    <p:sldId id="278" r:id="rId2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467" autoAdjust="0"/>
    <p:restoredTop sz="94660"/>
  </p:normalViewPr>
  <p:slideViewPr>
    <p:cSldViewPr snapToGrid="0">
      <p:cViewPr varScale="1">
        <p:scale>
          <a:sx n="70" d="100"/>
          <a:sy n="70" d="100"/>
        </p:scale>
        <p:origin x="171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5B5ED-AECF-4D7E-B669-884B16B0122D}" type="datetimeFigureOut">
              <a:rPr lang="en-US" smtClean="0"/>
              <a:t>12/23/2014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4212BC-9C97-4E0D-B601-E59B93B159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3060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5B5ED-AECF-4D7E-B669-884B16B0122D}" type="datetimeFigureOut">
              <a:rPr lang="en-US" smtClean="0"/>
              <a:t>12/23/2014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4212BC-9C97-4E0D-B601-E59B93B159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0012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5B5ED-AECF-4D7E-B669-884B16B0122D}" type="datetimeFigureOut">
              <a:rPr lang="en-US" smtClean="0"/>
              <a:t>12/23/2014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4212BC-9C97-4E0D-B601-E59B93B159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4855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5B5ED-AECF-4D7E-B669-884B16B0122D}" type="datetimeFigureOut">
              <a:rPr lang="en-US" smtClean="0"/>
              <a:t>12/23/2014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4212BC-9C97-4E0D-B601-E59B93B159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2610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5B5ED-AECF-4D7E-B669-884B16B0122D}" type="datetimeFigureOut">
              <a:rPr lang="en-US" smtClean="0"/>
              <a:t>12/23/2014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4212BC-9C97-4E0D-B601-E59B93B159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5223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5B5ED-AECF-4D7E-B669-884B16B0122D}" type="datetimeFigureOut">
              <a:rPr lang="en-US" smtClean="0"/>
              <a:t>12/23/2014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4212BC-9C97-4E0D-B601-E59B93B159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414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5B5ED-AECF-4D7E-B669-884B16B0122D}" type="datetimeFigureOut">
              <a:rPr lang="en-US" smtClean="0"/>
              <a:t>12/23/2014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4212BC-9C97-4E0D-B601-E59B93B159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6295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5B5ED-AECF-4D7E-B669-884B16B0122D}" type="datetimeFigureOut">
              <a:rPr lang="en-US" smtClean="0"/>
              <a:t>12/23/2014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4212BC-9C97-4E0D-B601-E59B93B159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1810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5B5ED-AECF-4D7E-B669-884B16B0122D}" type="datetimeFigureOut">
              <a:rPr lang="en-US" smtClean="0"/>
              <a:t>12/23/2014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4212BC-9C97-4E0D-B601-E59B93B159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439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5B5ED-AECF-4D7E-B669-884B16B0122D}" type="datetimeFigureOut">
              <a:rPr lang="en-US" smtClean="0"/>
              <a:t>12/23/2014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4212BC-9C97-4E0D-B601-E59B93B159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0536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5B5ED-AECF-4D7E-B669-884B16B0122D}" type="datetimeFigureOut">
              <a:rPr lang="en-US" smtClean="0"/>
              <a:t>12/23/2014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4212BC-9C97-4E0D-B601-E59B93B159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6126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C5B5ED-AECF-4D7E-B669-884B16B0122D}" type="datetimeFigureOut">
              <a:rPr lang="en-US" smtClean="0"/>
              <a:t>12/23/2014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4212BC-9C97-4E0D-B601-E59B93B159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9950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65128" y="1265879"/>
            <a:ext cx="7886700" cy="5462467"/>
          </a:xfrm>
        </p:spPr>
        <p:txBody>
          <a:bodyPr>
            <a:normAutofit/>
          </a:bodyPr>
          <a:lstStyle/>
          <a:p>
            <a:pPr algn="ctr"/>
            <a:r>
              <a:rPr lang="en-US" b="1" dirty="0" smtClean="0"/>
              <a:t>Town Defenders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3600" dirty="0" smtClean="0">
                <a:solidFill>
                  <a:schemeClr val="accent2">
                    <a:lumMod val="75000"/>
                  </a:schemeClr>
                </a:solidFill>
              </a:rPr>
              <a:t>Strategy Game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sz="2800" dirty="0" smtClean="0">
                <a:solidFill>
                  <a:schemeClr val="accent1">
                    <a:lumMod val="50000"/>
                  </a:schemeClr>
                </a:solidFill>
              </a:rPr>
              <a:t>prepared by: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smtClean="0"/>
              <a:t>Osama N. Abu-Omar</a:t>
            </a:r>
            <a:br>
              <a:rPr lang="en-US" sz="2800" dirty="0" smtClean="0"/>
            </a:br>
            <a:r>
              <a:rPr lang="en-US" sz="2800" dirty="0" err="1" smtClean="0"/>
              <a:t>Hakam</a:t>
            </a:r>
            <a:r>
              <a:rPr lang="en-US" sz="2800" dirty="0" smtClean="0"/>
              <a:t> </a:t>
            </a:r>
            <a:r>
              <a:rPr lang="en-US" sz="2800" dirty="0" err="1" smtClean="0"/>
              <a:t>Risheh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/>
              <a:t/>
            </a:r>
            <a:br>
              <a:rPr lang="en-US" sz="2800" dirty="0"/>
            </a:br>
            <a:r>
              <a:rPr lang="en-US" sz="2800" dirty="0" smtClean="0">
                <a:solidFill>
                  <a:schemeClr val="accent1">
                    <a:lumMod val="50000"/>
                  </a:schemeClr>
                </a:solidFill>
              </a:rPr>
              <a:t>submitted to: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smtClean="0"/>
              <a:t>Dr. Luai Malhis</a:t>
            </a:r>
            <a:br>
              <a:rPr lang="en-US" sz="2800" dirty="0" smtClean="0"/>
            </a:br>
            <a:r>
              <a:rPr lang="en-US" sz="2800" dirty="0" smtClean="0"/>
              <a:t>Dr. Ashraf </a:t>
            </a:r>
            <a:r>
              <a:rPr lang="en-US" sz="2800" dirty="0" err="1" smtClean="0"/>
              <a:t>Armoush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smtClean="0"/>
              <a:t>Dr. </a:t>
            </a:r>
            <a:r>
              <a:rPr lang="en-US" sz="2800" dirty="0" err="1" smtClean="0"/>
              <a:t>Samer</a:t>
            </a:r>
            <a:r>
              <a:rPr lang="en-US" sz="2800" dirty="0" smtClean="0"/>
              <a:t> </a:t>
            </a:r>
            <a:r>
              <a:rPr lang="en-US" sz="2800" dirty="0" err="1" smtClean="0"/>
              <a:t>Arandi</a:t>
            </a:r>
            <a:endParaRPr lang="en-US" sz="2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2352" y="189127"/>
            <a:ext cx="1267820" cy="1267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6104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The Tile Engine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The map is isometric</a:t>
            </a:r>
          </a:p>
          <a:p>
            <a:pPr marL="0" indent="0">
              <a:buNone/>
            </a:pPr>
            <a:r>
              <a:rPr lang="en-US" sz="2000" dirty="0"/>
              <a:t> </a:t>
            </a:r>
            <a:r>
              <a:rPr lang="en-US" sz="2000" dirty="0" smtClean="0"/>
              <a:t>(2.5D). 3D look from one fixed viewing location</a:t>
            </a:r>
          </a:p>
          <a:p>
            <a:r>
              <a:rPr lang="en-US" dirty="0" smtClean="0"/>
              <a:t>A tile map composed of map cells.</a:t>
            </a:r>
          </a:p>
          <a:p>
            <a:r>
              <a:rPr lang="en-US" dirty="0" smtClean="0"/>
              <a:t>Each has </a:t>
            </a: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</a:rPr>
              <a:t>drawDepth</a:t>
            </a:r>
            <a:r>
              <a:rPr lang="en-US" dirty="0" smtClean="0"/>
              <a:t>, and location</a:t>
            </a:r>
          </a:p>
          <a:p>
            <a:r>
              <a:rPr lang="en-US" dirty="0" smtClean="0"/>
              <a:t>And a stack of tile textures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4850" y="2437502"/>
            <a:ext cx="4194436" cy="3256101"/>
          </a:xfrm>
          <a:prstGeom prst="rect">
            <a:avLst/>
          </a:prstGeom>
        </p:spPr>
      </p:pic>
      <p:pic>
        <p:nvPicPr>
          <p:cNvPr id="10" name="Content Placeholder 9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160482" y="496439"/>
            <a:ext cx="2933700" cy="180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2799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Tile Map Camera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Treated just like 2D games</a:t>
            </a:r>
          </a:p>
          <a:p>
            <a:r>
              <a:rPr lang="en-US" dirty="0" smtClean="0"/>
              <a:t>Simply, A viewport rectangle</a:t>
            </a:r>
          </a:p>
          <a:p>
            <a:r>
              <a:rPr lang="en-US" dirty="0" smtClean="0"/>
              <a:t>Location changes on keys (A,W,S,D)</a:t>
            </a:r>
          </a:p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Optimization</a:t>
            </a:r>
            <a:r>
              <a:rPr lang="en-US" dirty="0" smtClean="0"/>
              <a:t>: draw only objects in the Screen area</a:t>
            </a:r>
            <a:endParaRPr lang="en-US" dirty="0"/>
          </a:p>
        </p:txBody>
      </p:sp>
      <p:pic>
        <p:nvPicPr>
          <p:cNvPr id="2050" name="Picture 2" descr="https://encrypted-tbn3.gstatic.com/images?q=tbn:ANd9GcR8_yu8shWCj2m_OcdU41cm6MH1SA7O2qGQhfS12nEzWD3Tz6wt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4326" y="1938969"/>
            <a:ext cx="4336009" cy="2577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89086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Collisions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Collisions are detected with the help of the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tile engine</a:t>
            </a:r>
            <a:r>
              <a:rPr lang="en-US" dirty="0" smtClean="0"/>
              <a:t>.</a:t>
            </a:r>
          </a:p>
          <a:p>
            <a:r>
              <a:rPr lang="en-US" dirty="0" smtClean="0"/>
              <a:t>Some cells/tiles are walkable and others are not</a:t>
            </a:r>
          </a:p>
          <a:p>
            <a:r>
              <a:rPr lang="en-US" dirty="0" smtClean="0"/>
              <a:t>Fog of war: units register surrounding tiles as seen.</a:t>
            </a:r>
          </a:p>
          <a:p>
            <a:r>
              <a:rPr lang="en-US" dirty="0" smtClean="0"/>
              <a:t>If enemies are registered for the same tile</a:t>
            </a:r>
          </a:p>
          <a:p>
            <a:pPr marL="0" indent="0">
              <a:buNone/>
            </a:pPr>
            <a:r>
              <a:rPr lang="en-US" dirty="0" smtClean="0"/>
              <a:t>	Collision Detected - attack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72468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Selection Handling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Implemented as a selection capability.</a:t>
            </a:r>
          </a:p>
          <a:p>
            <a:r>
              <a:rPr lang="en-US" dirty="0" smtClean="0"/>
              <a:t>Mouse actions + Ctrl interaction.</a:t>
            </a:r>
          </a:p>
          <a:p>
            <a:r>
              <a:rPr lang="en-US" dirty="0" smtClean="0"/>
              <a:t>Supporting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multiple</a:t>
            </a:r>
            <a:r>
              <a:rPr lang="en-US" dirty="0" smtClean="0"/>
              <a:t> selection of units.</a:t>
            </a:r>
          </a:p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Group</a:t>
            </a:r>
            <a:r>
              <a:rPr lang="en-US" dirty="0" smtClean="0"/>
              <a:t> selection (double click)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9047" y="4674025"/>
            <a:ext cx="3556383" cy="2111944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9047" y="157274"/>
            <a:ext cx="3556383" cy="233893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9047" y="2496211"/>
            <a:ext cx="3586031" cy="215995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40672" y="5319119"/>
            <a:ext cx="2238375" cy="146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0616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Unit Movement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Used AI algorithms</a:t>
            </a:r>
          </a:p>
          <a:p>
            <a:r>
              <a:rPr lang="en-US" dirty="0" smtClean="0"/>
              <a:t>The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A*</a:t>
            </a:r>
            <a:r>
              <a:rPr lang="en-US" dirty="0" smtClean="0"/>
              <a:t> (A star)</a:t>
            </a:r>
          </a:p>
          <a:p>
            <a:r>
              <a:rPr lang="en-US" dirty="0" smtClean="0"/>
              <a:t>Makes paths by bypassing not-walkable tiles on the tile map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2516" y="4334989"/>
            <a:ext cx="5268820" cy="1976910"/>
          </a:xfr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7077" y="1825625"/>
            <a:ext cx="3951662" cy="2412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7973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AI Activities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All units are controlled by the player</a:t>
            </a:r>
          </a:p>
          <a:p>
            <a:r>
              <a:rPr lang="en-US" dirty="0" smtClean="0"/>
              <a:t>But: units can also decide for themselves</a:t>
            </a:r>
          </a:p>
          <a:p>
            <a:pPr marL="0" indent="0">
              <a:buNone/>
            </a:pPr>
            <a:r>
              <a:rPr lang="en-US" dirty="0" smtClean="0"/>
              <a:t>Examples:</a:t>
            </a:r>
          </a:p>
          <a:p>
            <a:r>
              <a:rPr lang="en-US" dirty="0" smtClean="0"/>
              <a:t>Enemy soldier on sight – attack</a:t>
            </a:r>
          </a:p>
          <a:p>
            <a:r>
              <a:rPr lang="en-US" dirty="0" smtClean="0"/>
              <a:t>Stronger opponent – retrieve to town</a:t>
            </a:r>
          </a:p>
          <a:p>
            <a:r>
              <a:rPr lang="en-US" dirty="0" smtClean="0"/>
              <a:t>Workers carry resources to storage, and go back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71582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Components - Creatures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76663" y="1476616"/>
            <a:ext cx="6990674" cy="5381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7800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Components - Buildings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29804" y="1586429"/>
            <a:ext cx="6614001" cy="4735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4628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Cloud Manager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Clouds floating on the sky (effect)</a:t>
            </a:r>
          </a:p>
          <a:p>
            <a:r>
              <a:rPr lang="en-US" dirty="0" smtClean="0"/>
              <a:t>Manager creates random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pool</a:t>
            </a:r>
            <a:r>
              <a:rPr lang="en-US" dirty="0" smtClean="0"/>
              <a:t> of cloud objects</a:t>
            </a:r>
          </a:p>
          <a:p>
            <a:r>
              <a:rPr lang="en-US" dirty="0" smtClean="0"/>
              <a:t>Performance and resource wise: specified quantity is constant.</a:t>
            </a:r>
          </a:p>
          <a:p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9150" y="1619880"/>
            <a:ext cx="3886200" cy="1915986"/>
          </a:xfr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9295" y="2907595"/>
            <a:ext cx="5452271" cy="2939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6269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Visuals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829" y="1269857"/>
            <a:ext cx="7230521" cy="5422891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350" y="5162091"/>
            <a:ext cx="2600325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8809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Introduction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Idea: A Strategic Tactics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2.5D</a:t>
            </a:r>
            <a:r>
              <a:rPr lang="en-US" dirty="0" smtClean="0"/>
              <a:t> Game initially for the PC environment.</a:t>
            </a:r>
          </a:p>
          <a:p>
            <a:r>
              <a:rPr lang="en-US" dirty="0" smtClean="0"/>
              <a:t>Played against Computer or over a network</a:t>
            </a:r>
          </a:p>
          <a:p>
            <a:r>
              <a:rPr lang="en-US" dirty="0"/>
              <a:t>T</a:t>
            </a:r>
            <a:r>
              <a:rPr lang="en-US" dirty="0" smtClean="0"/>
              <a:t>actics games are very popular these days</a:t>
            </a:r>
          </a:p>
          <a:p>
            <a:r>
              <a:rPr lang="en-US" dirty="0" smtClean="0"/>
              <a:t>Very enjoyable, gives a sense of achievement.</a:t>
            </a:r>
          </a:p>
          <a:p>
            <a:r>
              <a:rPr lang="en-US" dirty="0" smtClean="0"/>
              <a:t>Players often get addicted to these games.</a:t>
            </a:r>
          </a:p>
          <a:p>
            <a:r>
              <a:rPr lang="en-US" dirty="0" smtClean="0"/>
              <a:t>Played on PCs using mouse and Keyboard input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3718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Drawing large objects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Issue: draw 2D to appear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like 3D</a:t>
            </a:r>
          </a:p>
          <a:p>
            <a:pPr marL="0" indent="0">
              <a:buNone/>
            </a:pPr>
            <a:r>
              <a:rPr lang="en-US" sz="2000" dirty="0" smtClean="0"/>
              <a:t>	on buildings, trees …</a:t>
            </a:r>
            <a:r>
              <a:rPr lang="en-US" sz="2000" dirty="0" err="1" smtClean="0"/>
              <a:t>etc</a:t>
            </a:r>
            <a:endParaRPr lang="en-US" sz="2000" dirty="0" smtClean="0"/>
          </a:p>
          <a:p>
            <a:r>
              <a:rPr lang="en-US" dirty="0" smtClean="0"/>
              <a:t>came up with the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slicing</a:t>
            </a:r>
            <a:r>
              <a:rPr lang="en-US" dirty="0" smtClean="0"/>
              <a:t> algorithm.</a:t>
            </a:r>
          </a:p>
          <a:p>
            <a:r>
              <a:rPr lang="en-US" dirty="0" smtClean="0"/>
              <a:t>The object is divided into segments, each with its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own depth </a:t>
            </a:r>
            <a:r>
              <a:rPr lang="en-US" dirty="0" smtClean="0"/>
              <a:t>depending on the location.</a:t>
            </a:r>
          </a:p>
          <a:p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3084" y="2688115"/>
            <a:ext cx="4320570" cy="2206248"/>
          </a:xfrm>
        </p:spPr>
      </p:pic>
    </p:spTree>
    <p:extLst>
      <p:ext uri="{BB962C8B-B14F-4D97-AF65-F5344CB8AC3E}">
        <p14:creationId xmlns:p14="http://schemas.microsoft.com/office/powerpoint/2010/main" val="34118523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Mouse input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Issue: Getting mouse as a map location</a:t>
            </a:r>
          </a:p>
          <a:p>
            <a:r>
              <a:rPr lang="en-US" dirty="0" smtClean="0"/>
              <a:t>Calculated from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camera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position</a:t>
            </a:r>
            <a:r>
              <a:rPr lang="en-US" dirty="0" smtClean="0"/>
              <a:t>, and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screen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location</a:t>
            </a:r>
            <a:r>
              <a:rPr lang="en-US" dirty="0" smtClean="0"/>
              <a:t>.</a:t>
            </a:r>
          </a:p>
          <a:p>
            <a:r>
              <a:rPr lang="en-US" dirty="0" smtClean="0"/>
              <a:t>With a </a:t>
            </a:r>
            <a:r>
              <a:rPr lang="en-US" dirty="0" err="1" smtClean="0"/>
              <a:t>MouseMap</a:t>
            </a:r>
            <a:r>
              <a:rPr lang="en-US" dirty="0" smtClean="0"/>
              <a:t>, define what exact tile is acted on.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2463" y="2606989"/>
            <a:ext cx="1507455" cy="753728"/>
          </a:xfr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3409" y="5649535"/>
            <a:ext cx="6501587" cy="406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9392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99313"/>
            <a:ext cx="9144000" cy="5358687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Gameplay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34831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Networking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The game should support for multiple players on a Local Area Network.</a:t>
            </a:r>
          </a:p>
          <a:p>
            <a:r>
              <a:rPr lang="en-US" dirty="0" smtClean="0"/>
              <a:t>Need to build a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custom protocol</a:t>
            </a:r>
            <a:r>
              <a:rPr lang="en-US" dirty="0" smtClean="0"/>
              <a:t>, challenging part</a:t>
            </a:r>
          </a:p>
          <a:p>
            <a:r>
              <a:rPr lang="en-US" dirty="0" smtClean="0"/>
              <a:t>Every player has up to 200 isolated units</a:t>
            </a:r>
          </a:p>
          <a:p>
            <a:r>
              <a:rPr lang="en-US" dirty="0" smtClean="0"/>
              <a:t>Units are controlled from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both (AI, User)</a:t>
            </a:r>
          </a:p>
          <a:p>
            <a:r>
              <a:rPr lang="en-US" dirty="0" smtClean="0"/>
              <a:t>Problem: max population is 200 units, sync all </a:t>
            </a:r>
            <a:r>
              <a:rPr lang="en-US" sz="2400" u="sng" dirty="0" smtClean="0"/>
              <a:t>(locations, visual states, future acts)</a:t>
            </a:r>
            <a:r>
              <a:rPr lang="en-US" u="sng" dirty="0" smtClean="0"/>
              <a:t> </a:t>
            </a:r>
            <a:r>
              <a:rPr lang="en-US" dirty="0" smtClean="0"/>
              <a:t>to all players.</a:t>
            </a:r>
          </a:p>
          <a:p>
            <a:r>
              <a:rPr lang="en-US" dirty="0"/>
              <a:t>A</a:t>
            </a:r>
            <a:r>
              <a:rPr lang="en-US" dirty="0" smtClean="0"/>
              <a:t>ll players have the same view of the map</a:t>
            </a:r>
          </a:p>
          <a:p>
            <a:pPr marL="0" indent="0" algn="ctr">
              <a:buNone/>
            </a:pPr>
            <a:r>
              <a:rPr lang="en-US" sz="2400" dirty="0" smtClean="0">
                <a:solidFill>
                  <a:schemeClr val="accent2">
                    <a:lumMod val="75000"/>
                  </a:schemeClr>
                </a:solidFill>
              </a:rPr>
              <a:t>200*&lt;</a:t>
            </a:r>
            <a:r>
              <a:rPr lang="en-US" sz="2400" dirty="0" err="1" smtClean="0">
                <a:solidFill>
                  <a:schemeClr val="accent2">
                    <a:lumMod val="75000"/>
                  </a:schemeClr>
                </a:solidFill>
              </a:rPr>
              <a:t>stateData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&gt;</a:t>
            </a:r>
            <a:r>
              <a:rPr lang="en-US" sz="2400" dirty="0" smtClean="0">
                <a:solidFill>
                  <a:schemeClr val="accent2">
                    <a:lumMod val="75000"/>
                  </a:schemeClr>
                </a:solidFill>
              </a:rPr>
              <a:t>*&lt;Players&gt;*30fps / second</a:t>
            </a:r>
            <a:r>
              <a:rPr lang="en-US" sz="2400" dirty="0" smtClean="0"/>
              <a:t>	</a:t>
            </a:r>
          </a:p>
          <a:p>
            <a:pPr marL="0" indent="0" algn="ctr">
              <a:buNone/>
            </a:pPr>
            <a:r>
              <a:rPr lang="en-US" sz="2000" dirty="0"/>
              <a:t>S</a:t>
            </a:r>
            <a:r>
              <a:rPr lang="en-US" sz="2000" dirty="0" smtClean="0"/>
              <a:t>ent to server And synced to all players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38434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Problem faced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Unfortunately, the networking protocol is not complete at the moment</a:t>
            </a:r>
          </a:p>
          <a:p>
            <a:r>
              <a:rPr lang="en-US" dirty="0" smtClean="0">
                <a:solidFill>
                  <a:srgbClr val="0070C0"/>
                </a:solidFill>
              </a:rPr>
              <a:t>Time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0070C0"/>
                </a:solidFill>
              </a:rPr>
              <a:t>Shortage</a:t>
            </a:r>
            <a:r>
              <a:rPr lang="en-US" dirty="0" smtClean="0"/>
              <a:t>: this stage needs more time than the time planned at the beginning of the project.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30574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23888" y="266530"/>
            <a:ext cx="7886700" cy="2852737"/>
          </a:xfrm>
        </p:spPr>
        <p:txBody>
          <a:bodyPr/>
          <a:lstStyle/>
          <a:p>
            <a:pPr algn="ctr"/>
            <a:r>
              <a:rPr lang="en-US" dirty="0" smtClean="0"/>
              <a:t>Thank You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623888" y="3399642"/>
            <a:ext cx="7886700" cy="1500187"/>
          </a:xfrm>
        </p:spPr>
        <p:txBody>
          <a:bodyPr/>
          <a:lstStyle/>
          <a:p>
            <a:pPr algn="ctr"/>
            <a:r>
              <a:rPr lang="en-US" sz="3200" dirty="0" smtClean="0"/>
              <a:t>Questions</a:t>
            </a:r>
            <a:r>
              <a:rPr lang="en-US" dirty="0" smtClean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77111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XNA 4.0 Framework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Made by Microsoft, to develop games for PC, Xbox, and </a:t>
            </a:r>
            <a:r>
              <a:rPr lang="en-US" dirty="0" smtClean="0"/>
              <a:t>WP7 devices</a:t>
            </a:r>
            <a:endParaRPr lang="en-US" dirty="0" smtClean="0"/>
          </a:p>
          <a:p>
            <a:r>
              <a:rPr lang="en-US" dirty="0" smtClean="0"/>
              <a:t>Easy to learn and use, for Windows PCs</a:t>
            </a:r>
          </a:p>
          <a:p>
            <a:r>
              <a:rPr lang="en-US" dirty="0" smtClean="0"/>
              <a:t>Writing games with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C#/XNA4.0 </a:t>
            </a:r>
            <a:r>
              <a:rPr lang="en-US" dirty="0" smtClean="0"/>
              <a:t>is less time consuming</a:t>
            </a:r>
          </a:p>
          <a:p>
            <a:r>
              <a:rPr lang="en-US" dirty="0" smtClean="0"/>
              <a:t>Put previous experiences of .NET framework to use</a:t>
            </a:r>
          </a:p>
          <a:p>
            <a:r>
              <a:rPr lang="en-US" dirty="0" smtClean="0"/>
              <a:t>More levels of customization required, tile engine, frame animations, UI…</a:t>
            </a:r>
            <a:r>
              <a:rPr lang="en-US" dirty="0" err="1" smtClean="0"/>
              <a:t>etc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56587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Game Screen UI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Start with the UI system</a:t>
            </a:r>
            <a:endParaRPr lang="en-US" dirty="0"/>
          </a:p>
          <a:p>
            <a:r>
              <a:rPr lang="en-US" dirty="0" smtClean="0"/>
              <a:t>Develop </a:t>
            </a:r>
            <a:r>
              <a:rPr lang="en-US" dirty="0" smtClean="0"/>
              <a:t>customized UI Controls from scratch</a:t>
            </a:r>
          </a:p>
          <a:p>
            <a:r>
              <a:rPr lang="en-US" dirty="0" smtClean="0"/>
              <a:t>Links, Switches, Buttons, Labels, Menus …</a:t>
            </a:r>
            <a:r>
              <a:rPr lang="en-US" dirty="0" err="1" smtClean="0"/>
              <a:t>etc</a:t>
            </a:r>
            <a:endParaRPr lang="en-US" dirty="0" smtClean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629150" y="1894595"/>
            <a:ext cx="3886200" cy="4213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6187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Customized Controls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1108" y="1825625"/>
            <a:ext cx="5801784" cy="4351338"/>
          </a:xfrm>
        </p:spPr>
      </p:pic>
    </p:spTree>
    <p:extLst>
      <p:ext uri="{BB962C8B-B14F-4D97-AF65-F5344CB8AC3E}">
        <p14:creationId xmlns:p14="http://schemas.microsoft.com/office/powerpoint/2010/main" val="41306434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The </a:t>
            </a: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</a:rPr>
              <a:t>GameStateManager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026" name="Picture 2" descr="http://www.slowkoala.com/wp-content/uploads/2013/03/sm_example.jpg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8650" y="3172154"/>
            <a:ext cx="3886200" cy="1658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Push, pop states like:</a:t>
            </a:r>
          </a:p>
          <a:p>
            <a:r>
              <a:rPr lang="en-US" sz="2000" dirty="0" smtClean="0"/>
              <a:t>Title screen</a:t>
            </a:r>
          </a:p>
          <a:p>
            <a:r>
              <a:rPr lang="en-US" sz="2000" dirty="0" smtClean="0"/>
              <a:t>Menu screen</a:t>
            </a:r>
          </a:p>
          <a:p>
            <a:r>
              <a:rPr lang="en-US" sz="2000" dirty="0" smtClean="0"/>
              <a:t>Play screen …</a:t>
            </a:r>
            <a:r>
              <a:rPr lang="en-US" sz="2000" dirty="0" err="1" smtClean="0"/>
              <a:t>etc</a:t>
            </a:r>
            <a:endParaRPr lang="en-US" sz="2000" dirty="0" smtClean="0"/>
          </a:p>
          <a:p>
            <a:endParaRPr lang="en-US" sz="2000" dirty="0" smtClean="0"/>
          </a:p>
          <a:p>
            <a:r>
              <a:rPr lang="en-US" dirty="0" smtClean="0"/>
              <a:t>Uses a stacking structure to draw states</a:t>
            </a:r>
          </a:p>
          <a:p>
            <a:r>
              <a:rPr lang="en-US" dirty="0" smtClean="0"/>
              <a:t>+ability to go back to previous states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58104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Game screens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1108" y="1825625"/>
            <a:ext cx="5801784" cy="4351338"/>
          </a:xfrm>
        </p:spPr>
      </p:pic>
    </p:spTree>
    <p:extLst>
      <p:ext uri="{BB962C8B-B14F-4D97-AF65-F5344CB8AC3E}">
        <p14:creationId xmlns:p14="http://schemas.microsoft.com/office/powerpoint/2010/main" val="3297832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Asset </a:t>
            </a:r>
            <a:r>
              <a:rPr lang="en-US" dirty="0" smtClean="0"/>
              <a:t>Loader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Ensures to load all required assets at runtime </a:t>
            </a:r>
          </a:p>
          <a:p>
            <a:r>
              <a:rPr lang="en-US" dirty="0" smtClean="0"/>
              <a:t>Assets of kinds:</a:t>
            </a:r>
          </a:p>
          <a:p>
            <a:endParaRPr lang="en-US" dirty="0" smtClean="0"/>
          </a:p>
          <a:p>
            <a:r>
              <a:rPr lang="en-US" dirty="0" smtClean="0"/>
              <a:t>Textures – including sprite sheets</a:t>
            </a:r>
          </a:p>
          <a:p>
            <a:r>
              <a:rPr lang="en-US" dirty="0" smtClean="0"/>
              <a:t>Soundtracks</a:t>
            </a:r>
          </a:p>
          <a:p>
            <a:r>
              <a:rPr lang="en-US" dirty="0" err="1" smtClean="0"/>
              <a:t>SoundEffects</a:t>
            </a:r>
            <a:endParaRPr lang="en-US" dirty="0" smtClean="0"/>
          </a:p>
          <a:p>
            <a:r>
              <a:rPr lang="en-US" dirty="0" smtClean="0"/>
              <a:t>Fonts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44832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Animations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</a:rPr>
              <a:t>SpriteAnimation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 smtClean="0"/>
              <a:t>Type defines all animation </a:t>
            </a:r>
            <a:r>
              <a:rPr lang="en-US" dirty="0" smtClean="0"/>
              <a:t>behaviors.</a:t>
            </a:r>
            <a:endParaRPr lang="en-US" dirty="0" smtClean="0"/>
          </a:p>
          <a:p>
            <a:r>
              <a:rPr lang="en-US" dirty="0" smtClean="0"/>
              <a:t>Sample sprite sheet, frame animation</a:t>
            </a:r>
          </a:p>
          <a:p>
            <a:r>
              <a:rPr lang="en-US" dirty="0" smtClean="0"/>
              <a:t>loop on a frame line depending on the visual state.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3322" y="180983"/>
            <a:ext cx="3494413" cy="6451226"/>
          </a:xfrm>
        </p:spPr>
      </p:pic>
    </p:spTree>
    <p:extLst>
      <p:ext uri="{BB962C8B-B14F-4D97-AF65-F5344CB8AC3E}">
        <p14:creationId xmlns:p14="http://schemas.microsoft.com/office/powerpoint/2010/main" val="39830791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537</TotalTime>
  <Words>610</Words>
  <Application>Microsoft Office PowerPoint</Application>
  <PresentationFormat>On-screen Show (4:3)</PresentationFormat>
  <Paragraphs>104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Arial</vt:lpstr>
      <vt:lpstr>Calibri</vt:lpstr>
      <vt:lpstr>Calibri Light</vt:lpstr>
      <vt:lpstr>Office Theme</vt:lpstr>
      <vt:lpstr>Town Defenders Strategy Game  prepared by: Osama N. Abu-Omar Hakam Risheh  submitted to: Dr. Luai Malhis Dr. Ashraf Armoush Dr. Samer Arandi</vt:lpstr>
      <vt:lpstr>Introduction </vt:lpstr>
      <vt:lpstr>XNA 4.0 Framework</vt:lpstr>
      <vt:lpstr>Game Screen UI</vt:lpstr>
      <vt:lpstr>Customized Controls</vt:lpstr>
      <vt:lpstr>The GameStateManager</vt:lpstr>
      <vt:lpstr>Game screens</vt:lpstr>
      <vt:lpstr>Asset Loader</vt:lpstr>
      <vt:lpstr>Animations</vt:lpstr>
      <vt:lpstr>The Tile Engine</vt:lpstr>
      <vt:lpstr>Tile Map Camera</vt:lpstr>
      <vt:lpstr>Collisions</vt:lpstr>
      <vt:lpstr>Selection Handling</vt:lpstr>
      <vt:lpstr>Unit Movement</vt:lpstr>
      <vt:lpstr>AI Activities</vt:lpstr>
      <vt:lpstr>Components - Creatures</vt:lpstr>
      <vt:lpstr>Components - Buildings</vt:lpstr>
      <vt:lpstr>Cloud Manager</vt:lpstr>
      <vt:lpstr>Visuals</vt:lpstr>
      <vt:lpstr>Drawing large objects</vt:lpstr>
      <vt:lpstr>Mouse input</vt:lpstr>
      <vt:lpstr>Gameplay</vt:lpstr>
      <vt:lpstr>Networking</vt:lpstr>
      <vt:lpstr>Problem faced</vt:lpstr>
      <vt:lpstr>Thank You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Town Defenders Strategy Game  prepared by: Osama N. Abu-Omar Hakam Risheh  submitted to: Dr. Luai Malhis Dr. Ashraf Armoush Dr. Samer Arandi</dc:title>
  <dc:creator>osama</dc:creator>
  <cp:lastModifiedBy>osama</cp:lastModifiedBy>
  <cp:revision>34</cp:revision>
  <dcterms:created xsi:type="dcterms:W3CDTF">2014-12-22T22:13:13Z</dcterms:created>
  <dcterms:modified xsi:type="dcterms:W3CDTF">2014-12-23T08:52:20Z</dcterms:modified>
</cp:coreProperties>
</file>